
<file path=[Content_Types].xml><?xml version="1.0" encoding="utf-8"?>
<Types xmlns="http://schemas.openxmlformats.org/package/2006/content-types">
  <Default ContentType="application/xml" Extension="xml"/>
  <Default ContentType="image/jpeg" Extension="jpeg"/>
  <Default ContentType="application/vnd.openxmlformats-package.relationships+xml" Extension="rels"/>
  <Override ContentType="application/vnd.openxmlformats-officedocument.presentationml.tableStyles+xml" PartName="/ppt/tableStyles1.xml"/>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Lst>
  <p:sldSz cy="6858000" cx="12192000"/>
  <p:notesSz cx="6858000" cy="9144000"/>
  <p:defaultTextStyle>
    <a:defPPr lvl="0">
      <a:defRPr lang="en-US"/>
    </a:defPPr>
    <a:lvl1pPr defTabSz="457200" eaLnBrk="1" hangingPunct="1" latinLnBrk="0" lvl="0" marL="0" rtl="0" algn="l">
      <a:defRPr kern="1200" sz="1800">
        <a:solidFill>
          <a:schemeClr val="tx1"/>
        </a:solidFill>
        <a:latin typeface="+mn-lt"/>
        <a:ea typeface="+mn-ea"/>
        <a:cs typeface="+mn-cs"/>
      </a:defRPr>
    </a:lvl1pPr>
    <a:lvl2pPr defTabSz="457200" eaLnBrk="1" hangingPunct="1" latinLnBrk="0" lvl="1" marL="457200" rtl="0" algn="l">
      <a:defRPr kern="1200" sz="1800">
        <a:solidFill>
          <a:schemeClr val="tx1"/>
        </a:solidFill>
        <a:latin typeface="+mn-lt"/>
        <a:ea typeface="+mn-ea"/>
        <a:cs typeface="+mn-cs"/>
      </a:defRPr>
    </a:lvl2pPr>
    <a:lvl3pPr defTabSz="457200" eaLnBrk="1" hangingPunct="1" latinLnBrk="0" lvl="2" marL="914400" rtl="0" algn="l">
      <a:defRPr kern="1200" sz="1800">
        <a:solidFill>
          <a:schemeClr val="tx1"/>
        </a:solidFill>
        <a:latin typeface="+mn-lt"/>
        <a:ea typeface="+mn-ea"/>
        <a:cs typeface="+mn-cs"/>
      </a:defRPr>
    </a:lvl3pPr>
    <a:lvl4pPr defTabSz="457200" eaLnBrk="1" hangingPunct="1" latinLnBrk="0" lvl="3" marL="1371600" rtl="0" algn="l">
      <a:defRPr kern="1200" sz="1800">
        <a:solidFill>
          <a:schemeClr val="tx1"/>
        </a:solidFill>
        <a:latin typeface="+mn-lt"/>
        <a:ea typeface="+mn-ea"/>
        <a:cs typeface="+mn-cs"/>
      </a:defRPr>
    </a:lvl4pPr>
    <a:lvl5pPr defTabSz="457200" eaLnBrk="1" hangingPunct="1" latinLnBrk="0" lvl="4" marL="1828800" rtl="0" algn="l">
      <a:defRPr kern="1200" sz="1800">
        <a:solidFill>
          <a:schemeClr val="tx1"/>
        </a:solidFill>
        <a:latin typeface="+mn-lt"/>
        <a:ea typeface="+mn-ea"/>
        <a:cs typeface="+mn-cs"/>
      </a:defRPr>
    </a:lvl5pPr>
    <a:lvl6pPr defTabSz="457200" eaLnBrk="1" hangingPunct="1" latinLnBrk="0" lvl="5" marL="2286000" rtl="0" algn="l">
      <a:defRPr kern="1200" sz="1800">
        <a:solidFill>
          <a:schemeClr val="tx1"/>
        </a:solidFill>
        <a:latin typeface="+mn-lt"/>
        <a:ea typeface="+mn-ea"/>
        <a:cs typeface="+mn-cs"/>
      </a:defRPr>
    </a:lvl6pPr>
    <a:lvl7pPr defTabSz="457200" eaLnBrk="1" hangingPunct="1" latinLnBrk="0" lvl="6" marL="2743200" rtl="0" algn="l">
      <a:defRPr kern="1200" sz="1800">
        <a:solidFill>
          <a:schemeClr val="tx1"/>
        </a:solidFill>
        <a:latin typeface="+mn-lt"/>
        <a:ea typeface="+mn-ea"/>
        <a:cs typeface="+mn-cs"/>
      </a:defRPr>
    </a:lvl7pPr>
    <a:lvl8pPr defTabSz="457200" eaLnBrk="1" hangingPunct="1" latinLnBrk="0" lvl="7" marL="3200400" rtl="0" algn="l">
      <a:defRPr kern="1200" sz="1800">
        <a:solidFill>
          <a:schemeClr val="tx1"/>
        </a:solidFill>
        <a:latin typeface="+mn-lt"/>
        <a:ea typeface="+mn-ea"/>
        <a:cs typeface="+mn-cs"/>
      </a:defRPr>
    </a:lvl8pPr>
    <a:lvl9pPr defTabSz="457200" eaLnBrk="1" hangingPunct="1" latinLnBrk="0" lvl="8" marL="3657600" rtl="0" algn="l">
      <a:defRPr kern="1200" sz="1800">
        <a:solidFill>
          <a:schemeClr val="tx1"/>
        </a:solidFill>
        <a:latin typeface="+mn-lt"/>
        <a:ea typeface="+mn-ea"/>
        <a:cs typeface="+mn-cs"/>
      </a:defRPr>
    </a:lvl9pPr>
  </p:defaultTextStyle>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1.xml><?xml version="1.0" encoding="utf-8"?>
<a:tblStyleLst xmlns:a="http://schemas.openxmlformats.org/drawingml/2006/main" xmlns:r="http://schemas.openxmlformats.org/officeDocument/2006/relationships" def="{90651C3A-4460-11DB-9652-00E08161165F}">
  <a:tblStyle styleId="{5C22544A-7EE6-4342-B048-85BDC9FD1C3A}" styleName="Medium Style 2 - Accent 1">
    <a:wholeTbl>
      <a:tcTxStyle>
        <a:fontRef idx="minor">
          <a:prstClr val="black"/>
        </a:fontRef>
        <a:schemeClr val="dk1"/>
      </a:tcTxStyle>
      <a:tcStyle>
        <a:tcBdr>
          <a:left>
            <a:ln cmpd="sng" w="12700">
              <a:solidFill>
                <a:schemeClr val="lt1"/>
              </a:solidFill>
            </a:ln>
          </a:left>
          <a:right>
            <a:ln cmpd="sng" w="12700">
              <a:solidFill>
                <a:schemeClr val="lt1"/>
              </a:solidFill>
            </a:ln>
          </a:right>
          <a:top>
            <a:ln cmpd="sng" w="12700">
              <a:solidFill>
                <a:schemeClr val="lt1"/>
              </a:solidFill>
            </a:ln>
          </a:top>
          <a:bottom>
            <a:ln cmpd="sng" w="12700">
              <a:solidFill>
                <a:schemeClr val="lt1"/>
              </a:solidFill>
            </a:ln>
          </a:bottom>
          <a:insideH>
            <a:ln cmpd="sng" w="12700">
              <a:solidFill>
                <a:schemeClr val="lt1"/>
              </a:solidFill>
            </a:ln>
          </a:insideH>
          <a:insideV>
            <a:ln cmpd="sng"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cmpd="sng" w="38100">
              <a:solidFill>
                <a:schemeClr val="lt1"/>
              </a:solidFill>
            </a:ln>
          </a:top>
        </a:tcBdr>
        <a:fill>
          <a:solidFill>
            <a:schemeClr val="accent1"/>
          </a:solidFill>
        </a:fill>
      </a:tcStyle>
    </a:lastRow>
    <a:firstRow>
      <a:tcTxStyle b="on">
        <a:fontRef idx="minor">
          <a:prstClr val="black"/>
        </a:fontRef>
        <a:schemeClr val="lt1"/>
      </a:tcTxStyle>
      <a:tcStyle>
        <a:tcBdr>
          <a:bottom>
            <a:ln cmpd="sng" w="38100">
              <a:solidFill>
                <a:schemeClr val="lt1"/>
              </a:solidFill>
            </a:ln>
          </a:bottom>
        </a:tcBdr>
        <a:fill>
          <a:solidFill>
            <a:schemeClr val="accent1"/>
          </a:solidFill>
        </a:fill>
      </a:tcStyle>
    </a:firstRow>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1.xml"/><Relationship Id="rId3" Type="http://schemas.openxmlformats.org/officeDocument/2006/relationships/tableStyles" Target="tableStyles1.xml"/><Relationship Id="rId4" Type="http://schemas.openxmlformats.org/officeDocument/2006/relationships/slideMaster" Target="slideMasters/slideMaster1.xml"/><Relationship Id="rId11" Type="http://schemas.openxmlformats.org/officeDocument/2006/relationships/slide" Target="slides/slide7.xml"/><Relationship Id="rId10" Type="http://schemas.openxmlformats.org/officeDocument/2006/relationships/slide" Target="slides/slide6.xml"/><Relationship Id="rId12" Type="http://schemas.openxmlformats.org/officeDocument/2006/relationships/slide" Target="slides/slide8.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a:xfrm>
            <a:off x="5332412" y="5883275"/>
            <a:ext cx="4324044" cy="365125"/>
          </a:xfrm>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2376393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10951856" y="5867131"/>
            <a:ext cx="551167" cy="365125"/>
          </a:xfrm>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2428662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25561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D117F3-9F03-4AD2-9F2D-4C16F68FB696}" type="datetimeFigureOut">
              <a:rPr lang="en-GB" smtClean="0"/>
              <a:t>13/06/2020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125918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0D117F3-9F03-4AD2-9F2D-4C16F68FB696}" type="datetimeFigureOut">
              <a:rPr lang="en-GB" smtClean="0"/>
              <a:t>13/06/2020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18367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0D117F3-9F03-4AD2-9F2D-4C16F68FB696}" type="datetimeFigureOut">
              <a:rPr lang="en-GB" smtClean="0"/>
              <a:t>13/06/2020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411722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D117F3-9F03-4AD2-9F2D-4C16F68FB696}" type="datetimeFigureOut">
              <a:rPr lang="en-GB" smtClean="0"/>
              <a:t>13/06/2020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3935240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D117F3-9F03-4AD2-9F2D-4C16F68FB696}" type="datetimeFigureOut">
              <a:rPr lang="en-GB" smtClean="0"/>
              <a:t>13/06/2020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05694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D117F3-9F03-4AD2-9F2D-4C16F68FB696}" type="datetimeFigureOut">
              <a:rPr lang="en-GB" smtClean="0"/>
              <a:t>13/06/2020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34492669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0D117F3-9F03-4AD2-9F2D-4C16F68FB696}" type="datetimeFigureOut">
              <a:rPr lang="en-GB" smtClean="0"/>
              <a:t>13/06/2020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3266750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4544758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345211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4252582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253370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415588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38673852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0D117F3-9F03-4AD2-9F2D-4C16F68FB696}" type="datetimeFigureOut">
              <a:rPr lang="en-GB" smtClean="0"/>
              <a:t>13/06/2020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636B12-701C-43CF-A316-D49697245BE9}" type="slidenum">
              <a:rPr lang="en-GB" smtClean="0"/>
              <a:t>‹#›</a:t>
            </a:fld>
            <a:endParaRPr lang="en-GB"/>
          </a:p>
        </p:txBody>
      </p:sp>
    </p:spTree>
    <p:extLst>
      <p:ext uri="{BB962C8B-B14F-4D97-AF65-F5344CB8AC3E}">
        <p14:creationId xmlns:p14="http://schemas.microsoft.com/office/powerpoint/2010/main" val="1536593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0D117F3-9F03-4AD2-9F2D-4C16F68FB696}" type="datetimeFigureOut">
              <a:rPr lang="en-GB" smtClean="0"/>
              <a:t>13/06/2020</a:t>
            </a:fld>
            <a:endParaRPr lang="en-GB"/>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E636B12-701C-43CF-A316-D49697245BE9}" type="slidenum">
              <a:rPr lang="en-GB" smtClean="0"/>
              <a:t>‹#›</a:t>
            </a:fld>
            <a:endParaRPr lang="en-GB"/>
          </a:p>
        </p:txBody>
      </p:sp>
    </p:spTree>
    <p:extLst>
      <p:ext uri="{BB962C8B-B14F-4D97-AF65-F5344CB8AC3E}">
        <p14:creationId xmlns:p14="http://schemas.microsoft.com/office/powerpoint/2010/main" val="13518083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57EE81-0CBD-4348-8F31-0B1E89AEF65E}"/>
              </a:ext>
            </a:extLst>
          </p:cNvPr>
          <p:cNvSpPr>
            <a:spLocks noGrp="1"/>
          </p:cNvSpPr>
          <p:nvPr>
            <p:ph idx="1"/>
          </p:nvPr>
        </p:nvSpPr>
        <p:spPr>
          <a:xfrm>
            <a:off x="1770060" y="1209674"/>
            <a:ext cx="10018713" cy="3124201"/>
          </a:xfrm>
        </p:spPr>
        <p:txBody>
          <a:bodyPr/>
          <a:lstStyle/>
          <a:p>
            <a:pPr marL="0" indent="0" algn="just">
              <a:lnSpc>
                <a:spcPct val="150000"/>
              </a:lnSpc>
              <a:buNone/>
            </a:pPr>
            <a:r>
              <a:rPr lang="en-GB" b="1" dirty="0" smtClean="0">
                <a:latin typeface="Times New Roman" panose="02020603050405020304" pitchFamily="18" charset="0"/>
                <a:cs typeface="Times New Roman" panose="02020603050405020304" pitchFamily="18" charset="0"/>
              </a:rPr>
              <a:t>Name of Student:</a:t>
            </a:r>
          </a:p>
          <a:p>
            <a:pPr marL="0" indent="0" algn="just">
              <a:lnSpc>
                <a:spcPct val="150000"/>
              </a:lnSpc>
              <a:buNone/>
            </a:pPr>
            <a:r>
              <a:rPr lang="en-GB" b="1" dirty="0" smtClean="0">
                <a:latin typeface="Times New Roman" panose="02020603050405020304" pitchFamily="18" charset="0"/>
                <a:cs typeface="Times New Roman" panose="02020603050405020304" pitchFamily="18" charset="0"/>
              </a:rPr>
              <a:t>Name of School:</a:t>
            </a:r>
            <a:endParaRPr lang="en-GB" b="1" dirty="0">
              <a:latin typeface="Times New Roman" panose="02020603050405020304" pitchFamily="18" charset="0"/>
              <a:cs typeface="Times New Roman" panose="02020603050405020304" pitchFamily="18" charset="0"/>
            </a:endParaRPr>
          </a:p>
          <a:p>
            <a:pPr marL="0" indent="0" algn="just">
              <a:lnSpc>
                <a:spcPct val="150000"/>
              </a:lnSpc>
              <a:buNone/>
            </a:pPr>
            <a:r>
              <a:rPr lang="en-GB" b="1" dirty="0" smtClean="0">
                <a:latin typeface="Times New Roman" panose="02020603050405020304" pitchFamily="18" charset="0"/>
                <a:cs typeface="Times New Roman" panose="02020603050405020304" pitchFamily="18" charset="0"/>
              </a:rPr>
              <a:t>Department:</a:t>
            </a:r>
          </a:p>
          <a:p>
            <a:pPr marL="0" indent="0" algn="just">
              <a:lnSpc>
                <a:spcPct val="150000"/>
              </a:lnSpc>
              <a:buNone/>
            </a:pPr>
            <a:r>
              <a:rPr lang="en-GB" b="1" dirty="0" smtClean="0">
                <a:latin typeface="Times New Roman" panose="02020603050405020304" pitchFamily="18" charset="0"/>
                <a:cs typeface="Times New Roman" panose="02020603050405020304" pitchFamily="18" charset="0"/>
              </a:rPr>
              <a:t>Title</a:t>
            </a:r>
            <a:r>
              <a:rPr lang="en-GB" dirty="0" smtClean="0">
                <a:latin typeface="Times New Roman" panose="02020603050405020304" pitchFamily="18" charset="0"/>
                <a:cs typeface="Times New Roman" panose="02020603050405020304" pitchFamily="18" charset="0"/>
              </a:rPr>
              <a:t>:</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70327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4DF7-B182-4406-9575-20FF30E37FC9}"/>
              </a:ext>
            </a:extLst>
          </p:cNvPr>
          <p:cNvSpPr>
            <a:spLocks noGrp="1"/>
          </p:cNvSpPr>
          <p:nvPr>
            <p:ph type="title"/>
          </p:nvPr>
        </p:nvSpPr>
        <p:spPr/>
        <p:txBody>
          <a:bodyPr/>
          <a:lstStyle/>
          <a:p>
            <a:r>
              <a:rPr lang="en-GB" b="1" u="sng" dirty="0">
                <a:latin typeface="Times New Roman" panose="02020603050405020304" pitchFamily="18" charset="0"/>
                <a:cs typeface="Times New Roman" panose="02020603050405020304" pitchFamily="18" charset="0"/>
              </a:rPr>
              <a:t>FOB Destination Vs FOB Shipping Point Terms</a:t>
            </a:r>
            <a:endParaRPr lang="en-GB"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357EE81-0CBD-4348-8F31-0B1E89AEF65E}"/>
              </a:ext>
            </a:extLst>
          </p:cNvPr>
          <p:cNvSpPr>
            <a:spLocks noGrp="1"/>
          </p:cNvSpPr>
          <p:nvPr>
            <p:ph idx="1"/>
          </p:nvPr>
        </p:nvSpPr>
        <p:spPr/>
        <p:txBody>
          <a:bodyPr/>
          <a:lstStyle/>
          <a:p>
            <a:pPr algn="just"/>
            <a:r>
              <a:rPr lang="en-GB" dirty="0">
                <a:latin typeface="Times New Roman" panose="02020603050405020304" pitchFamily="18" charset="0"/>
                <a:cs typeface="Times New Roman" panose="02020603050405020304" pitchFamily="18" charset="0"/>
              </a:rPr>
              <a:t>Goods are either shipped FOB destination point or FOB shipping point (Porter &amp; Norton, 2012).</a:t>
            </a:r>
          </a:p>
          <a:p>
            <a:pPr algn="just"/>
            <a:endParaRPr lang="en-GB" dirty="0">
              <a:latin typeface="Times New Roman" panose="02020603050405020304" pitchFamily="18" charset="0"/>
              <a:cs typeface="Times New Roman" panose="02020603050405020304" pitchFamily="18" charset="0"/>
            </a:endParaRPr>
          </a:p>
          <a:p>
            <a:pPr algn="just"/>
            <a:r>
              <a:rPr lang="en-GB" dirty="0">
                <a:latin typeface="Times New Roman" panose="02020603050405020304" pitchFamily="18" charset="0"/>
                <a:cs typeface="Times New Roman" panose="02020603050405020304" pitchFamily="18" charset="0"/>
              </a:rPr>
              <a:t>The difference between the two methods is the time when </a:t>
            </a:r>
            <a:r>
              <a:rPr lang="en-GB" dirty="0" smtClean="0">
                <a:latin typeface="Times New Roman" panose="02020603050405020304" pitchFamily="18" charset="0"/>
                <a:cs typeface="Times New Roman" panose="02020603050405020304" pitchFamily="18" charset="0"/>
              </a:rPr>
              <a:t>the transfer of goods ownership</a:t>
            </a:r>
            <a:r>
              <a:rPr lang="en-GB" dirty="0" smtClean="0">
                <a:latin typeface="Times New Roman" panose="02020603050405020304" pitchFamily="18" charset="0"/>
                <a:cs typeface="Times New Roman" panose="02020603050405020304" pitchFamily="18" charset="0"/>
              </a:rPr>
              <a:t> from </a:t>
            </a:r>
            <a:r>
              <a:rPr lang="en-GB" dirty="0">
                <a:latin typeface="Times New Roman" panose="02020603050405020304" pitchFamily="18" charset="0"/>
                <a:cs typeface="Times New Roman" panose="02020603050405020304" pitchFamily="18" charset="0"/>
              </a:rPr>
              <a:t>the seller to the </a:t>
            </a:r>
            <a:r>
              <a:rPr lang="en-GB" dirty="0" smtClean="0">
                <a:latin typeface="Times New Roman" panose="02020603050405020304" pitchFamily="18" charset="0"/>
                <a:cs typeface="Times New Roman" panose="02020603050405020304" pitchFamily="18" charset="0"/>
              </a:rPr>
              <a:t>buyer happens.</a:t>
            </a:r>
            <a:endParaRPr lang="en-GB"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9970244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0AC13-B1E9-4879-96CD-323ADADF94DB}"/>
              </a:ext>
            </a:extLst>
          </p:cNvPr>
          <p:cNvSpPr>
            <a:spLocks noGrp="1"/>
          </p:cNvSpPr>
          <p:nvPr>
            <p:ph type="title"/>
          </p:nvPr>
        </p:nvSpPr>
        <p:spPr/>
        <p:txBody>
          <a:bodyPr/>
          <a:lstStyle/>
          <a:p>
            <a:r>
              <a:rPr lang="en-GB" b="1" u="sng" dirty="0">
                <a:latin typeface="Times New Roman" panose="02020603050405020304" pitchFamily="18" charset="0"/>
                <a:cs typeface="Times New Roman" panose="02020603050405020304" pitchFamily="18" charset="0"/>
              </a:rPr>
              <a:t>FOB Destination Point</a:t>
            </a:r>
            <a:endParaRPr lang="en-GB"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A469625-ACBD-4718-A9DA-7AC00DAD29AB}"/>
              </a:ext>
            </a:extLst>
          </p:cNvPr>
          <p:cNvSpPr>
            <a:spLocks noGrp="1"/>
          </p:cNvSpPr>
          <p:nvPr>
            <p:ph idx="1"/>
          </p:nvPr>
        </p:nvSpPr>
        <p:spPr/>
        <p:txBody>
          <a:bodyPr/>
          <a:lstStyle/>
          <a:p>
            <a:pPr algn="just"/>
            <a:r>
              <a:rPr lang="en-GB" dirty="0">
                <a:latin typeface="Times New Roman" panose="02020603050405020304" pitchFamily="18" charset="0"/>
                <a:cs typeface="Times New Roman" panose="02020603050405020304" pitchFamily="18" charset="0"/>
              </a:rPr>
              <a:t>These selling terms indicates that the seller is responsible for the goods until they reach the destination of the buyer.</a:t>
            </a:r>
          </a:p>
          <a:p>
            <a:pPr algn="just"/>
            <a:r>
              <a:rPr lang="en-GB" dirty="0">
                <a:latin typeface="Times New Roman" panose="02020603050405020304" pitchFamily="18" charset="0"/>
                <a:cs typeface="Times New Roman" panose="02020603050405020304" pitchFamily="18" charset="0"/>
              </a:rPr>
              <a:t>The implication of these terms is that the buyer will incur all costs and be responsible for all risks related to the merchandise until it reaches the premises of the buyer.</a:t>
            </a:r>
          </a:p>
          <a:p>
            <a:endParaRPr lang="en-GB" dirty="0"/>
          </a:p>
        </p:txBody>
      </p:sp>
    </p:spTree>
    <p:extLst>
      <p:ext uri="{BB962C8B-B14F-4D97-AF65-F5344CB8AC3E}">
        <p14:creationId xmlns:p14="http://schemas.microsoft.com/office/powerpoint/2010/main" val="386434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049BD-B449-4508-988B-F540E971FA65}"/>
              </a:ext>
            </a:extLst>
          </p:cNvPr>
          <p:cNvSpPr>
            <a:spLocks noGrp="1"/>
          </p:cNvSpPr>
          <p:nvPr>
            <p:ph type="title"/>
          </p:nvPr>
        </p:nvSpPr>
        <p:spPr/>
        <p:txBody>
          <a:bodyPr/>
          <a:lstStyle/>
          <a:p>
            <a:r>
              <a:rPr lang="en-GB" b="1" u="sng" dirty="0">
                <a:latin typeface="Times New Roman" panose="02020603050405020304" pitchFamily="18" charset="0"/>
                <a:cs typeface="Times New Roman" panose="02020603050405020304" pitchFamily="18" charset="0"/>
              </a:rPr>
              <a:t>FOB shipping point</a:t>
            </a:r>
            <a:endParaRPr lang="en-GB"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0739B9-851D-440B-BB7A-3E41AEA07BA4}"/>
              </a:ext>
            </a:extLst>
          </p:cNvPr>
          <p:cNvSpPr>
            <a:spLocks noGrp="1"/>
          </p:cNvSpPr>
          <p:nvPr>
            <p:ph idx="1"/>
          </p:nvPr>
        </p:nvSpPr>
        <p:spPr/>
        <p:txBody>
          <a:bodyPr/>
          <a:lstStyle/>
          <a:p>
            <a:pPr algn="just"/>
            <a:r>
              <a:rPr lang="en-GB" dirty="0">
                <a:latin typeface="Times New Roman" panose="02020603050405020304" pitchFamily="18" charset="0"/>
                <a:cs typeface="Times New Roman" panose="02020603050405020304" pitchFamily="18" charset="0"/>
              </a:rPr>
              <a:t>Under these trading terms, the buyer is responsible for the merchandise immediately they exit the premises of the seller.</a:t>
            </a:r>
          </a:p>
          <a:p>
            <a:pPr algn="just"/>
            <a:r>
              <a:rPr lang="en-GB" dirty="0">
                <a:latin typeface="Times New Roman" panose="02020603050405020304" pitchFamily="18" charset="0"/>
                <a:cs typeface="Times New Roman" panose="02020603050405020304" pitchFamily="18" charset="0"/>
              </a:rPr>
              <a:t>The buyer therefore assumes ownership and is responsible for all costs and risks associated with the merchandise immediately they leave the sellers premises.</a:t>
            </a:r>
          </a:p>
          <a:p>
            <a:endParaRPr lang="en-GB" dirty="0"/>
          </a:p>
        </p:txBody>
      </p:sp>
    </p:spTree>
    <p:extLst>
      <p:ext uri="{BB962C8B-B14F-4D97-AF65-F5344CB8AC3E}">
        <p14:creationId xmlns:p14="http://schemas.microsoft.com/office/powerpoint/2010/main" val="3118993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7C84D-6987-46C2-8B50-EA92E28D8A97}"/>
              </a:ext>
            </a:extLst>
          </p:cNvPr>
          <p:cNvSpPr>
            <a:spLocks noGrp="1"/>
          </p:cNvSpPr>
          <p:nvPr>
            <p:ph type="title"/>
          </p:nvPr>
        </p:nvSpPr>
        <p:spPr/>
        <p:txBody>
          <a:bodyPr/>
          <a:lstStyle/>
          <a:p>
            <a:r>
              <a:rPr lang="en-GB" b="1" u="sng" dirty="0">
                <a:latin typeface="Times New Roman" panose="02020603050405020304" pitchFamily="18" charset="0"/>
                <a:cs typeface="Times New Roman" panose="02020603050405020304" pitchFamily="18" charset="0"/>
              </a:rPr>
              <a:t>Comparison of the Terms</a:t>
            </a:r>
            <a:endParaRPr lang="en-GB" u="sng" dirty="0">
              <a:latin typeface="Times New Roman" panose="02020603050405020304" pitchFamily="18" charset="0"/>
              <a:cs typeface="Times New Roman" panose="02020603050405020304" pitchFamily="18" charset="0"/>
            </a:endParaRPr>
          </a:p>
        </p:txBody>
      </p:sp>
      <p:graphicFrame>
        <p:nvGraphicFramePr>
          <p:cNvPr id="4" name="Content Placeholder 3">
            <a:extLst>
              <a:ext uri="{FF2B5EF4-FFF2-40B4-BE49-F238E27FC236}">
                <a16:creationId xmlns:a16="http://schemas.microsoft.com/office/drawing/2014/main" id="{CAD5AE6B-E086-4F8A-AAEE-DCFAD37CC3BF}"/>
              </a:ext>
            </a:extLst>
          </p:cNvPr>
          <p:cNvGraphicFramePr>
            <a:graphicFrameLocks noGrp="1"/>
          </p:cNvGraphicFramePr>
          <p:nvPr>
            <p:ph idx="1"/>
            <p:extLst>
              <p:ext uri="{D42A27DB-BD31-4B8C-83A1-F6EECF244321}">
                <p14:modId xmlns:p14="http://schemas.microsoft.com/office/powerpoint/2010/main" val="2220956922"/>
              </p:ext>
            </p:extLst>
          </p:nvPr>
        </p:nvGraphicFramePr>
        <p:xfrm>
          <a:off x="1881807" y="2658097"/>
          <a:ext cx="8905460" cy="3078412"/>
        </p:xfrm>
        <a:graphic>
          <a:graphicData uri="http://schemas.openxmlformats.org/drawingml/2006/table">
            <a:tbl>
              <a:tblPr firstRow="1" firstCol="1" bandRow="1">
                <a:tableStyleId>{5C22544A-7EE6-4342-B048-85BDC9FD1C3A}</a:tableStyleId>
              </a:tblPr>
              <a:tblGrid>
                <a:gridCol w="2968157">
                  <a:extLst>
                    <a:ext uri="{9D8B030D-6E8A-4147-A177-3AD203B41FA5}">
                      <a16:colId xmlns:a16="http://schemas.microsoft.com/office/drawing/2014/main" val="1014951270"/>
                    </a:ext>
                  </a:extLst>
                </a:gridCol>
                <a:gridCol w="2968157">
                  <a:extLst>
                    <a:ext uri="{9D8B030D-6E8A-4147-A177-3AD203B41FA5}">
                      <a16:colId xmlns:a16="http://schemas.microsoft.com/office/drawing/2014/main" val="3155857485"/>
                    </a:ext>
                  </a:extLst>
                </a:gridCol>
                <a:gridCol w="2969146">
                  <a:extLst>
                    <a:ext uri="{9D8B030D-6E8A-4147-A177-3AD203B41FA5}">
                      <a16:colId xmlns:a16="http://schemas.microsoft.com/office/drawing/2014/main" val="3927314089"/>
                    </a:ext>
                  </a:extLst>
                </a:gridCol>
              </a:tblGrid>
              <a:tr h="476090">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Item</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FOB Destination</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FOB Shipping Point</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50608314"/>
                  </a:ext>
                </a:extLst>
              </a:tr>
              <a:tr h="974158">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Ownership Transfer</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Immediately the goods reach buyers destination</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Immediately goods leave sellers premises</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33886823"/>
                  </a:ext>
                </a:extLst>
              </a:tr>
              <a:tr h="476090">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Risk responsibility</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Sellers responsibility</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a:effectLst/>
                          <a:latin typeface="Times New Roman" panose="02020603050405020304" pitchFamily="18" charset="0"/>
                          <a:cs typeface="Times New Roman" panose="02020603050405020304" pitchFamily="18" charset="0"/>
                        </a:rPr>
                        <a:t>Buyers responsibility</a:t>
                      </a:r>
                      <a:endParaRPr lang="en-GB"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53668809"/>
                  </a:ext>
                </a:extLst>
              </a:tr>
              <a:tr h="476090">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Shipping costs</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Borne by the seller</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2400" dirty="0">
                          <a:effectLst/>
                          <a:latin typeface="Times New Roman" panose="02020603050405020304" pitchFamily="18" charset="0"/>
                          <a:cs typeface="Times New Roman" panose="02020603050405020304" pitchFamily="18" charset="0"/>
                        </a:rPr>
                        <a:t>Borne by the seller</a:t>
                      </a:r>
                      <a:endParaRPr lang="en-GB"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8171418"/>
                  </a:ext>
                </a:extLst>
              </a:tr>
              <a:tr h="476090">
                <a:tc>
                  <a:txBody>
                    <a:bodyPr/>
                    <a:lstStyle/>
                    <a:p>
                      <a:pPr algn="just">
                        <a:lnSpc>
                          <a:spcPct val="107000"/>
                        </a:lnSpc>
                        <a:spcAft>
                          <a:spcPts val="0"/>
                        </a:spcAft>
                      </a:pPr>
                      <a:r>
                        <a:rPr lang="en-GB" sz="1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200">
                          <a:effectLst/>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en-GB" sz="12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14375475"/>
                  </a:ext>
                </a:extLst>
              </a:tr>
            </a:tbl>
          </a:graphicData>
        </a:graphic>
      </p:graphicFrame>
    </p:spTree>
    <p:extLst>
      <p:ext uri="{BB962C8B-B14F-4D97-AF65-F5344CB8AC3E}">
        <p14:creationId xmlns:p14="http://schemas.microsoft.com/office/powerpoint/2010/main" val="1903997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30C6-74B0-4123-A286-BEF5B227EADE}"/>
              </a:ext>
            </a:extLst>
          </p:cNvPr>
          <p:cNvSpPr>
            <a:spLocks noGrp="1"/>
          </p:cNvSpPr>
          <p:nvPr>
            <p:ph type="title"/>
          </p:nvPr>
        </p:nvSpPr>
        <p:spPr/>
        <p:txBody>
          <a:bodyPr/>
          <a:lstStyle/>
          <a:p>
            <a:r>
              <a:rPr lang="en-GB" b="1" u="sng" dirty="0">
                <a:latin typeface="Times New Roman" panose="02020603050405020304" pitchFamily="18" charset="0"/>
                <a:cs typeface="Times New Roman" panose="02020603050405020304" pitchFamily="18" charset="0"/>
              </a:rPr>
              <a:t>Selling Terms</a:t>
            </a:r>
            <a:endParaRPr lang="en-GB"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C0DC540-3E60-4BF0-818F-A91DF8FA5AA7}"/>
              </a:ext>
            </a:extLst>
          </p:cNvPr>
          <p:cNvSpPr>
            <a:spLocks noGrp="1"/>
          </p:cNvSpPr>
          <p:nvPr>
            <p:ph idx="1"/>
          </p:nvPr>
        </p:nvSpPr>
        <p:spPr/>
        <p:txBody>
          <a:bodyPr>
            <a:normAutofit fontScale="70000" lnSpcReduction="20000"/>
          </a:bodyPr>
          <a:lstStyle/>
          <a:p>
            <a:r>
              <a:rPr lang="en-GB" sz="2600" dirty="0">
                <a:latin typeface="Times New Roman" panose="02020603050405020304" pitchFamily="18" charset="0"/>
                <a:cs typeface="Times New Roman" panose="02020603050405020304" pitchFamily="18" charset="0"/>
              </a:rPr>
              <a:t>By negotiating for better selling terms, both sellers and buyers benefit in one way or the other.</a:t>
            </a:r>
          </a:p>
          <a:p>
            <a:r>
              <a:rPr lang="en-GB" sz="2600" dirty="0">
                <a:latin typeface="Times New Roman" panose="02020603050405020304" pitchFamily="18" charset="0"/>
                <a:cs typeface="Times New Roman" panose="02020603050405020304" pitchFamily="18" charset="0"/>
              </a:rPr>
              <a:t>In the broader sense, terms give certainty of contractual engagement and an understanding of each party’s responsibilities.</a:t>
            </a:r>
          </a:p>
          <a:p>
            <a:r>
              <a:rPr lang="en-GB" sz="2600" dirty="0">
                <a:latin typeface="Times New Roman" panose="02020603050405020304" pitchFamily="18" charset="0"/>
                <a:cs typeface="Times New Roman" panose="02020603050405020304" pitchFamily="18" charset="0"/>
              </a:rPr>
              <a:t>Important terms in trade are like the payment terms. They set certainty on when payment is to be made and limit of debt days for a buyer to qualify for what amount of discount</a:t>
            </a:r>
          </a:p>
          <a:p>
            <a:r>
              <a:rPr lang="en-GB" sz="2600" dirty="0">
                <a:latin typeface="Times New Roman" panose="02020603050405020304" pitchFamily="18" charset="0"/>
                <a:cs typeface="Times New Roman" panose="02020603050405020304" pitchFamily="18" charset="0"/>
              </a:rPr>
              <a:t>An example of </a:t>
            </a:r>
            <a:r>
              <a:rPr lang="en-US" sz="2600" dirty="0">
                <a:latin typeface="Times New Roman" panose="02020603050405020304" pitchFamily="18" charset="0"/>
                <a:cs typeface="Times New Roman" panose="02020603050405020304" pitchFamily="18" charset="0"/>
              </a:rPr>
              <a:t>“1/15, n30”, indicates that a buyer will get a discount of 1% on the cost of purchase if they make payments within 15 days, beyond which they will have to pay the whole amount within 30 days.</a:t>
            </a:r>
          </a:p>
          <a:p>
            <a:r>
              <a:rPr lang="en-US" sz="2600" dirty="0">
                <a:latin typeface="Times New Roman" panose="02020603050405020304" pitchFamily="18" charset="0"/>
                <a:cs typeface="Times New Roman" panose="02020603050405020304" pitchFamily="18" charset="0"/>
              </a:rPr>
              <a:t>These terms indicate the maximum credit period available and also an option for paying early to get discount.</a:t>
            </a:r>
            <a:endParaRPr lang="en-GB" sz="2600" dirty="0">
              <a:latin typeface="Times New Roman" panose="02020603050405020304" pitchFamily="18"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9911586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16A4E-6CD9-4E27-8439-25B1D9B82915}"/>
              </a:ext>
            </a:extLst>
          </p:cNvPr>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Benefits of Such Selling Terms</a:t>
            </a:r>
            <a:endParaRPr lang="en-GB"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5F9ACD5E-A400-4603-8CA9-AF8E64F48D1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buyer is enticed to pay early which benefits sellers by reducing occurrence of bad debts and debt collection costs</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buyer has an option of paying early to qualify for discounts which reduces the cost of goods sold</a:t>
            </a:r>
            <a:endParaRPr lang="en-GB"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The terms indicated are binding to both parties and in case of a default, a defaulting party is aware of the consequences.</a:t>
            </a: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938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4BE35-1C49-4833-AD45-D7E7B8EC2887}"/>
              </a:ext>
            </a:extLst>
          </p:cNvPr>
          <p:cNvSpPr>
            <a:spLocks noGrp="1"/>
          </p:cNvSpPr>
          <p:nvPr>
            <p:ph type="title"/>
          </p:nvPr>
        </p:nvSpPr>
        <p:spPr/>
        <p:txBody>
          <a:bodyPr/>
          <a:lstStyle/>
          <a:p>
            <a:r>
              <a:rPr lang="en-GB"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4CD25EE2-205D-4AAE-946A-0EA599A65F8F}"/>
              </a:ext>
            </a:extLst>
          </p:cNvPr>
          <p:cNvSpPr>
            <a:spLocks noGrp="1"/>
          </p:cNvSpPr>
          <p:nvPr>
            <p:ph idx="1"/>
          </p:nvPr>
        </p:nvSpPr>
        <p:spPr/>
        <p:txBody>
          <a:bodyPr/>
          <a:lstStyle/>
          <a:p>
            <a:r>
              <a:rPr lang="en-GB" dirty="0">
                <a:latin typeface="Times New Roman" panose="02020603050405020304" pitchFamily="18" charset="0"/>
                <a:cs typeface="Times New Roman" panose="02020603050405020304" pitchFamily="18" charset="0"/>
              </a:rPr>
              <a:t>Porter, G. A., &amp; Norton, C. L. (2012). </a:t>
            </a:r>
            <a:r>
              <a:rPr lang="en-GB" i="1" dirty="0">
                <a:latin typeface="Times New Roman" panose="02020603050405020304" pitchFamily="18" charset="0"/>
                <a:cs typeface="Times New Roman" panose="02020603050405020304" pitchFamily="18" charset="0"/>
              </a:rPr>
              <a:t>Financial accounting: The impact on decision makers</a:t>
            </a:r>
            <a:r>
              <a:rPr lang="en-GB" dirty="0">
                <a:latin typeface="Times New Roman" panose="02020603050405020304" pitchFamily="18" charset="0"/>
                <a:cs typeface="Times New Roman" panose="02020603050405020304" pitchFamily="18" charset="0"/>
              </a:rPr>
              <a:t>. Cengage Learning.</a:t>
            </a:r>
          </a:p>
          <a:p>
            <a:r>
              <a:rPr lang="en-GB" dirty="0">
                <a:latin typeface="Times New Roman" panose="02020603050405020304" pitchFamily="18" charset="0"/>
                <a:cs typeface="Times New Roman" panose="02020603050405020304" pitchFamily="18" charset="0"/>
              </a:rPr>
              <a:t>Warren, C., Reeve, J. M., &amp; </a:t>
            </a:r>
            <a:r>
              <a:rPr lang="en-GB" dirty="0" err="1">
                <a:latin typeface="Times New Roman" panose="02020603050405020304" pitchFamily="18" charset="0"/>
                <a:cs typeface="Times New Roman" panose="02020603050405020304" pitchFamily="18" charset="0"/>
              </a:rPr>
              <a:t>Duchac</a:t>
            </a:r>
            <a:r>
              <a:rPr lang="en-GB" dirty="0">
                <a:latin typeface="Times New Roman" panose="02020603050405020304" pitchFamily="18" charset="0"/>
                <a:cs typeface="Times New Roman" panose="02020603050405020304" pitchFamily="18" charset="0"/>
              </a:rPr>
              <a:t>, J. (2013). Financial &amp; managerial accounting. Cengage Learning.</a:t>
            </a: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8842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